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97" r:id="rId16"/>
    <p:sldId id="306" r:id="rId17"/>
    <p:sldId id="307" r:id="rId18"/>
    <p:sldId id="308" r:id="rId19"/>
    <p:sldId id="309" r:id="rId20"/>
    <p:sldId id="303" r:id="rId21"/>
    <p:sldId id="304" r:id="rId22"/>
    <p:sldId id="311" r:id="rId23"/>
    <p:sldId id="31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-90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联机映像占位符 2"/>
          <p:cNvSpPr>
            <a:spLocks noGrp="1"/>
          </p:cNvSpPr>
          <p:nvPr>
            <p:ph type="clipArt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标题，剪贴画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联机映像占位符 2"/>
          <p:cNvSpPr>
            <a:spLocks noGrp="1"/>
          </p:cNvSpPr>
          <p:nvPr>
            <p:ph type="clipArt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2015/11/4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黑体" charset="0"/>
          <a:ea typeface="黑体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charset="0"/>
          <a:ea typeface="微软雅黑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charset="0"/>
          <a:ea typeface="微软雅黑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charset="0"/>
          <a:ea typeface="微软雅黑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charset="0"/>
          <a:ea typeface="微软雅黑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charset="0"/>
          <a:ea typeface="微软雅黑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6246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62467" name="文本占位符 6246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2468" name="日期占位符 6246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/>
          </a:p>
        </p:txBody>
      </p:sp>
      <p:sp>
        <p:nvSpPr>
          <p:cNvPr id="62469" name="页脚占位符 6246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dirty="0"/>
          </a:p>
        </p:txBody>
      </p:sp>
      <p:sp>
        <p:nvSpPr>
          <p:cNvPr id="62470" name="灯片编号占位符 6246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 altLang="zh-CN" dirty="0"/>
              <a:t>‹#›</a:t>
            </a:fld>
            <a:endParaRPr 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ctr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6701155" y="1049655"/>
            <a:ext cx="5336540" cy="2387600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charset="0"/>
                <a:ea typeface="黑体" charset="0"/>
              </a:rPr>
              <a:t>谈谈摄影</a:t>
            </a:r>
          </a:p>
        </p:txBody>
      </p:sp>
      <p:sp>
        <p:nvSpPr>
          <p:cNvPr id="45" name="副标题 44"/>
          <p:cNvSpPr>
            <a:spLocks noGrp="1"/>
          </p:cNvSpPr>
          <p:nvPr>
            <p:ph type="subTitle" idx="1"/>
          </p:nvPr>
        </p:nvSpPr>
        <p:spPr>
          <a:xfrm>
            <a:off x="6820535" y="3518535"/>
            <a:ext cx="4975860" cy="165544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  <a:latin typeface="Gungsuh" charset="0"/>
                <a:ea typeface="Gungsuh" charset="0"/>
              </a:rPr>
              <a:t>Toby Qin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角度</a:t>
            </a:r>
          </a:p>
        </p:txBody>
      </p:sp>
      <p:pic>
        <p:nvPicPr>
          <p:cNvPr id="3" name="图片 2" descr="DSC_0044"/>
          <p:cNvPicPr>
            <a:picLocks noChangeAspect="1"/>
          </p:cNvPicPr>
          <p:nvPr/>
        </p:nvPicPr>
        <p:blipFill>
          <a:blip r:embed="rId2"/>
          <a:srcRect l="5639" t="573" r="19157" b="-573"/>
          <a:stretch>
            <a:fillRect/>
          </a:stretch>
        </p:blipFill>
        <p:spPr>
          <a:xfrm>
            <a:off x="5151120" y="1178560"/>
            <a:ext cx="5720841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 dirty="0"/>
              <a:t>对比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0251" r="9636"/>
          <a:stretch>
            <a:fillRect/>
          </a:stretch>
        </p:blipFill>
        <p:spPr>
          <a:xfrm>
            <a:off x="4872355" y="1228090"/>
            <a:ext cx="5654742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情感</a:t>
            </a:r>
          </a:p>
        </p:txBody>
      </p:sp>
      <p:pic>
        <p:nvPicPr>
          <p:cNvPr id="4" name="图片 3" descr="DSC_0392"/>
          <p:cNvPicPr>
            <a:picLocks noChangeAspect="1"/>
          </p:cNvPicPr>
          <p:nvPr/>
        </p:nvPicPr>
        <p:blipFill>
          <a:blip r:embed="rId2"/>
          <a:srcRect l="23292" r="8517"/>
          <a:stretch>
            <a:fillRect/>
          </a:stretch>
        </p:blipFill>
        <p:spPr>
          <a:xfrm>
            <a:off x="5113655" y="990600"/>
            <a:ext cx="5196205" cy="5048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构图</a:t>
            </a:r>
          </a:p>
        </p:txBody>
      </p:sp>
      <p:graphicFrame>
        <p:nvGraphicFramePr>
          <p:cNvPr id="3" name="表格 2"/>
          <p:cNvGraphicFramePr/>
          <p:nvPr/>
        </p:nvGraphicFramePr>
        <p:xfrm>
          <a:off x="4706620" y="1475105"/>
          <a:ext cx="5888355" cy="4375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150"/>
                <a:gridCol w="1964055"/>
                <a:gridCol w="1962150"/>
              </a:tblGrid>
              <a:tr h="15481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  <a:tr h="14135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dirty="0"/>
                    </a:p>
                  </a:txBody>
                  <a:tcPr>
                    <a:lnL w="19050">
                      <a:solidFill>
                        <a:schemeClr val="bg1"/>
                      </a:solidFill>
                      <a:prstDash val="solid"/>
                    </a:lnL>
                    <a:lnR w="19050">
                      <a:solidFill>
                        <a:schemeClr val="bg1"/>
                      </a:solidFill>
                      <a:prstDash val="solid"/>
                    </a:lnR>
                    <a:lnT w="19050">
                      <a:solidFill>
                        <a:schemeClr val="bg1"/>
                      </a:solidFill>
                      <a:prstDash val="solid"/>
                    </a:lnT>
                    <a:lnB w="19050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080" y="2052955"/>
            <a:ext cx="2792095" cy="16370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这个比较复</a:t>
            </a:r>
            <a:r>
              <a:rPr lang="zh-CN" altLang="en-US" dirty="0" smtClean="0"/>
              <a:t>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其实也挺简单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27065" y="304800"/>
            <a:ext cx="4316095" cy="6037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060"/>
            <a:ext cx="10515600" cy="1325563"/>
          </a:xfrm>
        </p:spPr>
        <p:txBody>
          <a:bodyPr/>
          <a:lstStyle/>
          <a:p>
            <a:pPr algn="ctr"/>
            <a:r>
              <a:rPr lang="zh-CN" altLang="en-US"/>
              <a:t>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 descr="DSC_027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21425" y="2437765"/>
            <a:ext cx="4887794" cy="3240000"/>
          </a:xfrm>
          <a:prstGeom prst="rect">
            <a:avLst/>
          </a:prstGeom>
        </p:spPr>
      </p:pic>
      <p:pic>
        <p:nvPicPr>
          <p:cNvPr id="8" name="图片 7" descr="DSC_027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3775" y="2423795"/>
            <a:ext cx="4892431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060"/>
            <a:ext cx="10515600" cy="1325563"/>
          </a:xfrm>
        </p:spPr>
        <p:txBody>
          <a:bodyPr/>
          <a:lstStyle/>
          <a:p>
            <a:pPr algn="ctr"/>
            <a:r>
              <a:rPr lang="zh-CN" altLang="en-US"/>
              <a:t>旋转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 descr="DSC_033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3140" y="2387600"/>
            <a:ext cx="4892431" cy="3240000"/>
          </a:xfrm>
          <a:prstGeom prst="rect">
            <a:avLst/>
          </a:prstGeom>
        </p:spPr>
      </p:pic>
      <p:pic>
        <p:nvPicPr>
          <p:cNvPr id="6" name="图片 5" descr="DSC_033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37300" y="2385695"/>
            <a:ext cx="4890566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060"/>
            <a:ext cx="10515600" cy="1325563"/>
          </a:xfrm>
        </p:spPr>
        <p:txBody>
          <a:bodyPr/>
          <a:lstStyle/>
          <a:p>
            <a:pPr algn="ctr"/>
            <a:r>
              <a:rPr lang="zh-CN" altLang="en-US"/>
              <a:t>调整（大小，曝光，色彩）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 descr="DSC_039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47460" y="2444115"/>
            <a:ext cx="4890566" cy="3240000"/>
          </a:xfrm>
          <a:prstGeom prst="rect">
            <a:avLst/>
          </a:prstGeom>
        </p:spPr>
      </p:pic>
      <p:pic>
        <p:nvPicPr>
          <p:cNvPr id="6" name="图片 5" descr="DSC_039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2670" y="2460625"/>
            <a:ext cx="4892431" cy="32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3060"/>
            <a:ext cx="10515600" cy="1325563"/>
          </a:xfrm>
        </p:spPr>
        <p:txBody>
          <a:bodyPr/>
          <a:lstStyle/>
          <a:p>
            <a:pPr algn="ctr"/>
            <a:r>
              <a:rPr lang="zh-CN" altLang="en-US"/>
              <a:t>滤镜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 descr="SANY028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2035" y="2274570"/>
            <a:ext cx="4617328" cy="3600000"/>
          </a:xfrm>
          <a:prstGeom prst="rect">
            <a:avLst/>
          </a:prstGeom>
        </p:spPr>
      </p:pic>
      <p:pic>
        <p:nvPicPr>
          <p:cNvPr id="8" name="图片 7" descr="SANY028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36995" y="2299970"/>
            <a:ext cx="4617234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常用软件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773"/>
          <a:stretch>
            <a:fillRect/>
          </a:stretch>
        </p:blipFill>
        <p:spPr>
          <a:xfrm>
            <a:off x="8725535" y="538480"/>
            <a:ext cx="2709545" cy="2758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76110" y="4126865"/>
            <a:ext cx="1800000" cy="18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4760" y="3251200"/>
            <a:ext cx="244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Adobe Lightroom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64325" y="5920740"/>
            <a:ext cx="2447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Adobe Photoshop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35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charset="0"/>
                <a:ea typeface="黑体" charset="0"/>
              </a:rPr>
              <a:t>主要议题</a:t>
            </a:r>
          </a:p>
        </p:txBody>
      </p:sp>
      <p:sp>
        <p:nvSpPr>
          <p:cNvPr id="37" name="内容占位符 36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前期</a:t>
            </a:r>
          </a:p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中期</a:t>
            </a:r>
          </a:p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后期</a:t>
            </a:r>
          </a:p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后后期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后后期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080" y="2052955"/>
            <a:ext cx="2792095" cy="16370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看书</a:t>
            </a:r>
          </a:p>
          <a:p>
            <a:pPr marL="0" indent="0">
              <a:buNone/>
            </a:pPr>
            <a:r>
              <a:rPr lang="zh-CN" altLang="en-US" dirty="0"/>
              <a:t>尝试</a:t>
            </a:r>
          </a:p>
          <a:p>
            <a:pPr marL="0" indent="0">
              <a:buNone/>
            </a:pPr>
            <a:r>
              <a:rPr lang="zh-CN" altLang="en-US" dirty="0"/>
              <a:t>网站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22900" y="1391285"/>
            <a:ext cx="5973445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《美国纽约摄影学院摄影教材》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22190" y="3028315"/>
            <a:ext cx="5239385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《相机说明书》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51175" y="2124075"/>
            <a:ext cx="260858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【色影无忌】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33970" y="3496310"/>
            <a:ext cx="2608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【蜂鸟网】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40550" y="2148840"/>
            <a:ext cx="2608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</a:t>
            </a:r>
            <a:r>
              <a:rPr lang="en-US" altLang="zh-CN" sz="4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Flickr</a:t>
            </a:r>
            <a:r>
              <a:rPr lang="zh-CN" altLang="en-US" sz="4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74515" y="4132580"/>
            <a:ext cx="260858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</a:t>
            </a: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Instagram</a:t>
            </a:r>
            <a:r>
              <a:rPr lang="zh-CN" altLang="en-US" sz="3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28535" y="4712970"/>
            <a:ext cx="260858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</a:t>
            </a:r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500PX</a:t>
            </a:r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36010" y="5134610"/>
            <a:ext cx="359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【网易摄影，</a:t>
            </a:r>
            <a:r>
              <a:rPr lang="en-US" altLang="zh-CN" sz="28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Lofter</a:t>
            </a:r>
            <a:r>
              <a:rPr lang="zh-CN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61095" y="5447665"/>
            <a:ext cx="260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【图虫】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后后期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080" y="2052955"/>
            <a:ext cx="2792095" cy="16370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看书</a:t>
            </a:r>
          </a:p>
          <a:p>
            <a:pPr marL="0" indent="0">
              <a:buNone/>
            </a:pPr>
            <a:r>
              <a:rPr lang="zh-CN" altLang="en-US" dirty="0"/>
              <a:t>尝试</a:t>
            </a:r>
          </a:p>
          <a:p>
            <a:pPr marL="0" indent="0">
              <a:buNone/>
            </a:pPr>
            <a:r>
              <a:rPr lang="zh-CN" altLang="en-US" dirty="0"/>
              <a:t>网站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41362" y="2180639"/>
            <a:ext cx="5973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热爱生活</a:t>
            </a:r>
            <a:endParaRPr lang="zh-CN" altLang="en-US" sz="66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35260" y="3860409"/>
            <a:ext cx="46657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用心感受</a:t>
            </a:r>
            <a:endParaRPr lang="zh-CN" altLang="en-US" sz="66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529993"/>
            <a:ext cx="10515600" cy="2852737"/>
          </a:xfrm>
        </p:spPr>
        <p:txBody>
          <a:bodyPr/>
          <a:lstStyle/>
          <a:p>
            <a:pPr algn="ctr"/>
            <a:r>
              <a:rPr lang="zh-CN" altLang="en-US" dirty="0"/>
              <a:t>附录</a:t>
            </a:r>
            <a:r>
              <a:rPr lang="zh-CN" altLang="en-US" dirty="0" smtClean="0"/>
              <a:t>：常用构图技巧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2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chemeClr val="bg1">
                <a:gamma/>
                <a:shade val="31765"/>
                <a:invGamma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>
          <a:xfrm>
            <a:off x="1919288" y="198438"/>
            <a:ext cx="8229600" cy="1143000"/>
          </a:xfrm>
        </p:spPr>
        <p:txBody>
          <a:bodyPr anchor="ctr"/>
          <a:lstStyle/>
          <a:p>
            <a:r>
              <a:rPr lang="en-US" altLang="zh-CN" sz="3600" b="1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‘</a:t>
            </a:r>
            <a:r>
              <a:rPr lang="zh-CN" altLang="en-US" sz="3600" b="1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黄金分割’与‘三分法则’</a:t>
            </a:r>
            <a: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  <a:t> </a:t>
            </a:r>
            <a:br>
              <a:rPr lang="zh-CN" altLang="en-US" sz="3600" b="1" dirty="0">
                <a:latin typeface="楷体_GB2312" pitchFamily="49" charset="-122"/>
                <a:ea typeface="楷体_GB2312" pitchFamily="49" charset="-122"/>
              </a:rPr>
            </a:br>
            <a:endParaRPr lang="zh-CN" altLang="en-US" sz="36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4518" name="联机映像占位符 64517" descr="http_imgload"/>
          <p:cNvPicPr>
            <a:picLocks noGrp="1" noChangeAspect="1"/>
          </p:cNvPicPr>
          <p:nvPr>
            <p:ph type="clipArt"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51088" y="1192213"/>
            <a:ext cx="3636962" cy="2236787"/>
          </a:xfrm>
        </p:spPr>
      </p:pic>
      <p:sp>
        <p:nvSpPr>
          <p:cNvPr id="64517" name="文本占位符 64516"/>
          <p:cNvSpPr>
            <a:spLocks noGrp="1"/>
          </p:cNvSpPr>
          <p:nvPr>
            <p:ph type="body" sz="half" idx="2"/>
          </p:nvPr>
        </p:nvSpPr>
        <p:spPr>
          <a:xfrm>
            <a:off x="6096000" y="836613"/>
            <a:ext cx="4032250" cy="6597650"/>
          </a:xfrm>
        </p:spPr>
        <p:txBody>
          <a:bodyPr vert="horz"/>
          <a:lstStyle/>
          <a:p>
            <a:pPr>
              <a:buNone/>
            </a:pPr>
            <a:r>
              <a:rPr lang="en-US" altLang="zh-CN" sz="2800" b="1" kern="1200" dirty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800" b="1" kern="1200" dirty="0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黄金分割</a:t>
            </a:r>
            <a:r>
              <a:rPr lang="zh-CN" altLang="en-US" sz="2800" b="1" kern="1200" dirty="0">
                <a:latin typeface="楷体_GB2312" pitchFamily="49" charset="-122"/>
                <a:ea typeface="楷体_GB2312" pitchFamily="49" charset="-122"/>
              </a:rPr>
              <a:t>就是将摄影主体放在位于画面大约三分之一处，让人觉得画面和谐充满美感。它又称</a:t>
            </a:r>
            <a:r>
              <a:rPr lang="zh-CN" altLang="en-US" sz="2800" b="1" kern="1200" dirty="0">
                <a:solidFill>
                  <a:srgbClr val="0066FF"/>
                </a:solidFill>
                <a:latin typeface="楷体_GB2312" pitchFamily="49" charset="-122"/>
                <a:ea typeface="楷体_GB2312" pitchFamily="49" charset="-122"/>
              </a:rPr>
              <a:t>三分法则</a:t>
            </a:r>
            <a:r>
              <a:rPr lang="zh-CN" altLang="en-US" sz="2800" b="1" kern="1200" dirty="0">
                <a:latin typeface="楷体_GB2312" pitchFamily="49" charset="-122"/>
                <a:ea typeface="楷体_GB2312" pitchFamily="49" charset="-122"/>
              </a:rPr>
              <a:t>，就是将整个画面在横、竖方向各用两条直线分割成等份的三部分，将拍摄的主体放置在任意一条直线或直线的交点上。 </a:t>
            </a:r>
            <a:br>
              <a:rPr lang="zh-CN" altLang="en-US" sz="2800" b="1" kern="1200" dirty="0">
                <a:latin typeface="楷体_GB2312" pitchFamily="49" charset="-122"/>
                <a:ea typeface="楷体_GB2312" pitchFamily="49" charset="-122"/>
              </a:rPr>
            </a:br>
            <a:endParaRPr lang="zh-CN" altLang="en-US" sz="2800" b="1" kern="12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4522" name="图片 64521" descr="http_imgloa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87600" y="3711575"/>
            <a:ext cx="3636963" cy="22383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3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20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3000"/>
                                        <p:tgtEl>
                                          <p:spTgt spid="64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/>
      <p:bldP spid="6451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25490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25490"/>
                <a:invGamma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81921"/>
          <p:cNvSpPr>
            <a:spLocks noGrp="1"/>
          </p:cNvSpPr>
          <p:nvPr>
            <p:ph type="title"/>
          </p:nvPr>
        </p:nvSpPr>
        <p:spPr>
          <a:xfrm>
            <a:off x="1992313" y="44450"/>
            <a:ext cx="8229600" cy="1143000"/>
          </a:xfrm>
        </p:spPr>
        <p:txBody>
          <a:bodyPr anchor="ctr"/>
          <a:lstStyle/>
          <a:p>
            <a:r>
              <a:rPr lang="zh-CN" altLang="en-US" sz="4000" b="1" dirty="0">
                <a:solidFill>
                  <a:srgbClr val="FF0000"/>
                </a:solidFill>
                <a:ea typeface="华文行楷" pitchFamily="2" charset="-122"/>
              </a:rPr>
              <a:t>平衡式构图</a:t>
            </a:r>
          </a:p>
        </p:txBody>
      </p:sp>
      <p:pic>
        <p:nvPicPr>
          <p:cNvPr id="81924" name="图片 81923" descr="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68575" y="1196975"/>
            <a:ext cx="3095625" cy="2054225"/>
          </a:xfrm>
          <a:prstGeom prst="rect">
            <a:avLst/>
          </a:prstGeom>
          <a:noFill/>
          <a:ln w="25400" cap="flat" cmpd="sng">
            <a:solidFill>
              <a:srgbClr val="C0C0C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1925" name="图片 81924" descr="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27800" y="1125538"/>
            <a:ext cx="3095625" cy="2125662"/>
          </a:xfrm>
          <a:prstGeom prst="rect">
            <a:avLst/>
          </a:prstGeom>
          <a:noFill/>
          <a:ln w="25400" cap="flat" cmpd="sng">
            <a:solidFill>
              <a:srgbClr val="C0C0C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1926" name="图片 81925" descr="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5550" y="4294188"/>
            <a:ext cx="3240088" cy="2230437"/>
          </a:xfrm>
          <a:prstGeom prst="rect">
            <a:avLst/>
          </a:prstGeom>
          <a:noFill/>
          <a:ln w="25400" cap="flat" cmpd="sng">
            <a:solidFill>
              <a:srgbClr val="C0C0C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1927" name="图片 81926" descr="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00825" y="4283075"/>
            <a:ext cx="3100388" cy="2170113"/>
          </a:xfrm>
          <a:prstGeom prst="rect">
            <a:avLst/>
          </a:prstGeom>
          <a:noFill/>
          <a:ln w="25400" cap="flat" cmpd="sng">
            <a:solidFill>
              <a:srgbClr val="C0C0C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81928" name="文本框 81927"/>
          <p:cNvSpPr txBox="1"/>
          <p:nvPr/>
        </p:nvSpPr>
        <p:spPr>
          <a:xfrm>
            <a:off x="2424113" y="3357563"/>
            <a:ext cx="7343775" cy="7010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给人以满足的感觉，画面结构完美无缺，安排巧妙，对应而平衡。常用于月夜、水面、夜景、新闻等题材。</a:t>
            </a:r>
          </a:p>
        </p:txBody>
      </p:sp>
    </p:spTree>
  </p:cSld>
  <p:clrMapOvr>
    <a:masterClrMapping/>
  </p:clrMapOvr>
  <p:transition spd="med" advClick="0" advTm="3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8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" dur="80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80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/>
      <p:bldP spid="819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15686"/>
                <a:invGamma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80897"/>
          <p:cNvSpPr>
            <a:spLocks noGrp="1"/>
          </p:cNvSpPr>
          <p:nvPr>
            <p:ph type="title"/>
          </p:nvPr>
        </p:nvSpPr>
        <p:spPr>
          <a:xfrm>
            <a:off x="1919288" y="115888"/>
            <a:ext cx="8229600" cy="1143000"/>
          </a:xfrm>
        </p:spPr>
        <p:txBody>
          <a:bodyPr anchor="ctr"/>
          <a:lstStyle/>
          <a:p>
            <a:r>
              <a:rPr lang="zh-CN" altLang="en-US" sz="3200" b="1" dirty="0">
                <a:solidFill>
                  <a:srgbClr val="FF0000"/>
                </a:solidFill>
                <a:ea typeface="华文行楷" pitchFamily="2" charset="-122"/>
              </a:rPr>
              <a:t>变化式构图</a:t>
            </a:r>
            <a:r>
              <a:rPr lang="zh-CN" altLang="en-US" sz="4000" dirty="0"/>
              <a:t> </a:t>
            </a:r>
            <a:br>
              <a:rPr lang="zh-CN" altLang="en-US" sz="4000" dirty="0"/>
            </a:br>
            <a:endParaRPr lang="zh-CN" altLang="en-US" sz="4000" dirty="0"/>
          </a:p>
        </p:txBody>
      </p:sp>
      <p:pic>
        <p:nvPicPr>
          <p:cNvPr id="80900" name="图片 80899" descr="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63750" y="836613"/>
            <a:ext cx="3887788" cy="21732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0901" name="图片 80900" descr="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96000" y="836613"/>
            <a:ext cx="3748088" cy="21732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0902" name="图片 80901" descr="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35188" y="4221163"/>
            <a:ext cx="3887787" cy="232251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0903" name="图片 80902" descr="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40463" y="4221163"/>
            <a:ext cx="3600450" cy="233838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0904" name="文本框 80903"/>
          <p:cNvSpPr txBox="1"/>
          <p:nvPr/>
        </p:nvSpPr>
        <p:spPr>
          <a:xfrm>
            <a:off x="2208213" y="3141663"/>
            <a:ext cx="7343775" cy="10058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zh-CN" dirty="0">
                <a:latin typeface="Arial" pitchFamily="34" charset="0"/>
                <a:ea typeface="宋体" pitchFamily="2" charset="-122"/>
              </a:rPr>
              <a:t>    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景物故意安排在某一角或某一边，能给人以思考与想象，并留下进一步判断的余地，富于韵味和情趣。常用于山水小景、体育运动、艺术摄影、幽默照片等。</a:t>
            </a:r>
          </a:p>
        </p:txBody>
      </p:sp>
    </p:spTree>
  </p:cSld>
  <p:clrMapOvr>
    <a:masterClrMapping/>
  </p:clrMapOvr>
  <p:transition spd="med" advClick="0" advTm="3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5" dur="30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8" dur="30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1" dur="30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4" dur="30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50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8" grpId="0"/>
      <p:bldP spid="8090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chemeClr val="bg1">
                <a:gamma/>
                <a:shade val="38039"/>
                <a:invGamma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82945"/>
          <p:cNvSpPr>
            <a:spLocks noGrp="1"/>
          </p:cNvSpPr>
          <p:nvPr>
            <p:ph type="title"/>
          </p:nvPr>
        </p:nvSpPr>
        <p:spPr>
          <a:xfrm>
            <a:off x="1992313" y="188913"/>
            <a:ext cx="8229600" cy="1143000"/>
          </a:xfrm>
        </p:spPr>
        <p:txBody>
          <a:bodyPr anchor="ctr"/>
          <a:lstStyle/>
          <a:p>
            <a:r>
              <a:rPr lang="zh-CN" altLang="en-US" sz="4000" b="1" dirty="0">
                <a:solidFill>
                  <a:srgbClr val="FF0000"/>
                </a:solidFill>
                <a:ea typeface="华文行楷" pitchFamily="2" charset="-122"/>
              </a:rPr>
              <a:t>对称式构图</a:t>
            </a:r>
          </a:p>
        </p:txBody>
      </p:sp>
      <p:pic>
        <p:nvPicPr>
          <p:cNvPr id="82948" name="图片 82947" descr="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7763" y="1481138"/>
            <a:ext cx="2886075" cy="1876425"/>
          </a:xfrm>
          <a:prstGeom prst="rect">
            <a:avLst/>
          </a:prstGeom>
          <a:noFill/>
          <a:ln w="6350" cap="flat" cmpd="sng">
            <a:solidFill>
              <a:srgbClr val="C0C0C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2949" name="图片 82948" descr="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69075" y="1412875"/>
            <a:ext cx="2695575" cy="19145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2950" name="图片 82949" descr="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17775" y="4733925"/>
            <a:ext cx="2714625" cy="16478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2951" name="图片 82950" descr="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16688" y="4619625"/>
            <a:ext cx="2819400" cy="17621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2952" name="文本框 82951"/>
          <p:cNvSpPr txBox="1"/>
          <p:nvPr/>
        </p:nvSpPr>
        <p:spPr>
          <a:xfrm>
            <a:off x="1847850" y="3573463"/>
            <a:ext cx="8820150" cy="8534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具有平衡、稳定、相对的特点。</a:t>
            </a:r>
          </a:p>
          <a:p>
            <a:pPr lvl="0" algn="l">
              <a:spcBef>
                <a:spcPct val="50000"/>
              </a:spcBef>
            </a:pP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缺点：呆板、缺少变化；常用于表现对称的物体、建筑、特殊风格的物体。</a:t>
            </a:r>
          </a:p>
        </p:txBody>
      </p:sp>
    </p:spTree>
  </p:cSld>
  <p:clrMapOvr>
    <a:masterClrMapping/>
  </p:clrMapOvr>
  <p:transition spd="med" advClick="0" advTm="300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82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82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6" grpId="0"/>
      <p:bldP spid="829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6275"/>
                <a:invGamma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83969"/>
          <p:cNvSpPr>
            <a:spLocks noGrp="1"/>
          </p:cNvSpPr>
          <p:nvPr>
            <p:ph type="title"/>
          </p:nvPr>
        </p:nvSpPr>
        <p:spPr>
          <a:xfrm>
            <a:off x="1992313" y="0"/>
            <a:ext cx="8229600" cy="1143000"/>
          </a:xfrm>
        </p:spPr>
        <p:txBody>
          <a:bodyPr anchor="ctr"/>
          <a:lstStyle/>
          <a:p>
            <a:r>
              <a:rPr lang="en-US" altLang="zh-CN" sz="4000" b="1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S</a:t>
            </a:r>
            <a:r>
              <a:rPr lang="zh-CN" altLang="en-US" sz="4000" b="1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形构图</a:t>
            </a:r>
          </a:p>
        </p:txBody>
      </p:sp>
      <p:pic>
        <p:nvPicPr>
          <p:cNvPr id="83972" name="图片 83971" descr="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6975" y="1341438"/>
            <a:ext cx="2333625" cy="1590675"/>
          </a:xfrm>
          <a:prstGeom prst="rect">
            <a:avLst/>
          </a:prstGeom>
          <a:noFill/>
          <a:ln w="12700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3973" name="图片 83972" descr="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51763" y="692150"/>
            <a:ext cx="2190750" cy="28956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3974" name="图片 83973" descr="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16200" y="3933825"/>
            <a:ext cx="2184400" cy="28082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3975" name="图片 83974" descr="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91400" y="3875088"/>
            <a:ext cx="2867025" cy="28670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3978" name="文本框 83977"/>
          <p:cNvSpPr txBox="1"/>
          <p:nvPr/>
        </p:nvSpPr>
        <p:spPr>
          <a:xfrm>
            <a:off x="5041900" y="1125538"/>
            <a:ext cx="2133600" cy="573246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eaVert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河流、溪水、曲径、小路等。</a:t>
            </a:r>
          </a:p>
          <a:p>
            <a:pPr lvl="0" algn="ctr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被摄体时，应首先想到使用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形构图。常用于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  <a:p>
            <a:pPr lvl="0" algn="ctr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美、雅致、协调的感觉。当需要采用曲线形式表现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  <a:p>
            <a:pPr lvl="0" algn="ctr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长、变化的特点，使人看上去有韵律感，产生优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  <a:p>
            <a:pPr lvl="0" algn="ctr">
              <a:spcBef>
                <a:spcPct val="50000"/>
              </a:spcBef>
            </a:pP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画面上的景物呈</a:t>
            </a: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b="1" dirty="0">
                <a:latin typeface="楷体_GB2312" pitchFamily="49" charset="-122"/>
                <a:ea typeface="楷体_GB2312" pitchFamily="49" charset="-122"/>
              </a:rPr>
              <a:t>形曲线的构图形式，具有延</a:t>
            </a:r>
          </a:p>
        </p:txBody>
      </p:sp>
    </p:spTree>
  </p:cSld>
  <p:clrMapOvr>
    <a:masterClrMapping/>
  </p:clrMapOvr>
  <p:transition spd="med" advClick="0" advTm="3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20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  <p:bldP spid="8397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6275"/>
                <a:invGamma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84993"/>
          <p:cNvSpPr>
            <a:spLocks noGrp="1"/>
          </p:cNvSpPr>
          <p:nvPr>
            <p:ph type="title"/>
          </p:nvPr>
        </p:nvSpPr>
        <p:spPr>
          <a:xfrm>
            <a:off x="1992313" y="0"/>
            <a:ext cx="8229600" cy="1143000"/>
          </a:xfrm>
        </p:spPr>
        <p:txBody>
          <a:bodyPr anchor="ctr"/>
          <a:lstStyle/>
          <a:p>
            <a:r>
              <a:rPr lang="zh-CN" altLang="en-US" sz="4000" dirty="0">
                <a:solidFill>
                  <a:srgbClr val="FF0000"/>
                </a:solidFill>
                <a:ea typeface="华文行楷" pitchFamily="2" charset="-122"/>
              </a:rPr>
              <a:t>对角线构图</a:t>
            </a:r>
          </a:p>
        </p:txBody>
      </p:sp>
      <p:pic>
        <p:nvPicPr>
          <p:cNvPr id="84996" name="图片 84995" descr="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338" y="1268413"/>
            <a:ext cx="2857500" cy="1962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4997" name="图片 84996" descr="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75500" y="1308100"/>
            <a:ext cx="2724150" cy="190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4998" name="图片 84997" descr="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5550" y="4797425"/>
            <a:ext cx="2581275" cy="17811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4999" name="图片 84998" descr="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53288" y="4724400"/>
            <a:ext cx="2514600" cy="18573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5000" name="文本框 84999"/>
          <p:cNvSpPr txBox="1"/>
          <p:nvPr/>
        </p:nvSpPr>
        <p:spPr>
          <a:xfrm>
            <a:off x="2279650" y="3413125"/>
            <a:ext cx="7632700" cy="1310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把主体安排在对角线上，能有效利用画面对角线的长度，同时也能使陪体与主体发生直接关系。富于动感，显得活泼，容易产生线条的汇聚趋势，吸引人的视线，达到突出主体的效果（例如聚光灯照射主体）。</a:t>
            </a:r>
          </a:p>
        </p:txBody>
      </p:sp>
    </p:spTree>
  </p:cSld>
  <p:clrMapOvr>
    <a:masterClrMapping/>
  </p:clrMapOvr>
  <p:transition spd="med" advClick="0" advTm="3000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/>
      <p:bldP spid="8500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6275"/>
                <a:invGamma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86017"/>
          <p:cNvSpPr>
            <a:spLocks noGrp="1"/>
          </p:cNvSpPr>
          <p:nvPr>
            <p:ph type="title"/>
          </p:nvPr>
        </p:nvSpPr>
        <p:spPr>
          <a:xfrm>
            <a:off x="2063750" y="0"/>
            <a:ext cx="8229600" cy="1143000"/>
          </a:xfrm>
        </p:spPr>
        <p:txBody>
          <a:bodyPr anchor="ctr"/>
          <a:lstStyle/>
          <a:p>
            <a:r>
              <a:rPr lang="zh-CN" altLang="en-US" sz="4000" dirty="0">
                <a:solidFill>
                  <a:srgbClr val="FF0000"/>
                </a:solidFill>
                <a:ea typeface="华文行楷" pitchFamily="2" charset="-122"/>
              </a:rPr>
              <a:t>交叉线构图</a:t>
            </a:r>
          </a:p>
        </p:txBody>
      </p:sp>
      <p:pic>
        <p:nvPicPr>
          <p:cNvPr id="86020" name="图片 86019" descr="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08300" y="1095375"/>
            <a:ext cx="2466975" cy="16859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6021" name="图片 86020" descr="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2625" y="1125538"/>
            <a:ext cx="2066925" cy="16002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6022" name="图片 86021" descr="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3825" y="4365625"/>
            <a:ext cx="1200150" cy="24479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6023" name="图片 86022" descr="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3213" y="4494213"/>
            <a:ext cx="1504950" cy="2247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6024" name="图片 86023" descr="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913688" y="4389438"/>
            <a:ext cx="1638300" cy="2352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6025" name="文本框 86024"/>
          <p:cNvSpPr txBox="1"/>
          <p:nvPr/>
        </p:nvSpPr>
        <p:spPr>
          <a:xfrm>
            <a:off x="2279650" y="2997200"/>
            <a:ext cx="7488238" cy="1310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景物呈斜线交叉布局形式，景物的交叉点可以在画面以内，也可以在外。前者有类似十字型构图的特点，后者类似斜线构图的特点，能充分利用画面空间，并把视线引向交叉中心，也可引向画面以外。具有活泼轻松、舒展含蓄的特点。</a:t>
            </a:r>
          </a:p>
        </p:txBody>
      </p:sp>
    </p:spTree>
  </p:cSld>
  <p:clrMapOvr>
    <a:masterClrMapping/>
  </p:clrMapOvr>
  <p:transition spd="med" advClick="0" advTm="3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/>
      <p:bldP spid="860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889000" ty="-13335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charset="0"/>
                <a:ea typeface="黑体" charset="0"/>
              </a:rPr>
              <a:t>前期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6770" y="1970405"/>
            <a:ext cx="10515600" cy="435133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购买设备？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研究参数？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去韩国整容？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12549"/>
                <a:invGamma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8704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>
                <a:solidFill>
                  <a:srgbClr val="FF0000"/>
                </a:solidFill>
                <a:ea typeface="华文行楷" pitchFamily="2" charset="-122"/>
              </a:rPr>
              <a:t>斜线式构图</a:t>
            </a:r>
          </a:p>
        </p:txBody>
      </p:sp>
      <p:pic>
        <p:nvPicPr>
          <p:cNvPr id="87044" name="图片 87043" descr="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05075" y="1252538"/>
            <a:ext cx="2295525" cy="16002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7045" name="图片 87044" descr="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91400" y="1196975"/>
            <a:ext cx="2646363" cy="17795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7046" name="图片 87045" descr="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19963" y="3116263"/>
            <a:ext cx="2743200" cy="17526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7047" name="图片 87046" descr="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208213" y="4259263"/>
            <a:ext cx="2736850" cy="25542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7048" name="图片 87047" descr="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23125" y="4937125"/>
            <a:ext cx="2905125" cy="18764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7049" name="文本框 87048"/>
          <p:cNvSpPr txBox="1"/>
          <p:nvPr/>
        </p:nvSpPr>
        <p:spPr>
          <a:xfrm>
            <a:off x="1774825" y="2909888"/>
            <a:ext cx="5472113" cy="1310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可分为立式斜垂线和平式斜横线两种。常表现运动、流动、倾斜、动荡、失衡、紧张、危险、一泻千里等场面。也有的画面利用斜线指出特定的物体，达到一个固定导向的作用。</a:t>
            </a:r>
          </a:p>
        </p:txBody>
      </p:sp>
    </p:spTree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7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20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20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20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20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20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/>
      <p:bldP spid="870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>
                <a:gamma/>
                <a:shade val="34902"/>
                <a:invGamma/>
              </a:schemeClr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8806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sz="4000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X</a:t>
            </a:r>
            <a:r>
              <a:rPr lang="zh-CN" altLang="en-US" sz="4000" dirty="0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形与十字形构图</a:t>
            </a:r>
          </a:p>
        </p:txBody>
      </p:sp>
      <p:pic>
        <p:nvPicPr>
          <p:cNvPr id="88068" name="图片 88067" descr="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4113" y="1484313"/>
            <a:ext cx="2663825" cy="15509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8069" name="图片 88068" descr="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4425" y="1484313"/>
            <a:ext cx="2449513" cy="15732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8070" name="图片 88069" descr="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66988" y="4365625"/>
            <a:ext cx="2305050" cy="22923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8071" name="图片 88070" descr="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08888" y="4365625"/>
            <a:ext cx="2305050" cy="22764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8072" name="文本框 88071"/>
          <p:cNvSpPr txBox="1"/>
          <p:nvPr/>
        </p:nvSpPr>
        <p:spPr>
          <a:xfrm>
            <a:off x="1524000" y="3284538"/>
            <a:ext cx="3924300" cy="10058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b="1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线条、影调按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行布局，透视感强，常用于建筑、大桥、公路、田野等题材。</a:t>
            </a:r>
            <a:endParaRPr lang="zh-CN" altLang="en-US" sz="2000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73" name="文本框 88072"/>
          <p:cNvSpPr txBox="1"/>
          <p:nvPr/>
        </p:nvSpPr>
        <p:spPr>
          <a:xfrm>
            <a:off x="5556250" y="3357563"/>
            <a:ext cx="5111750" cy="10058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画面呈正交十字型出现的构图形成。多用于有稳定排列组合的物体，或者拍摄有规律的运动物体等。</a:t>
            </a:r>
          </a:p>
        </p:txBody>
      </p:sp>
    </p:spTree>
  </p:cSld>
  <p:clrMapOvr>
    <a:masterClrMapping/>
  </p:clrMapOvr>
  <p:transition spd="med" advClick="0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0" decel="1000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0" decel="1000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0" decel="1000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8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decel="100000" fill="hold"/>
                                        <p:tgtEl>
                                          <p:spTgt spid="88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6" grpId="0"/>
      <p:bldP spid="88072" grpId="0"/>
      <p:bldP spid="880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chemeClr val="bg1">
                <a:gamma/>
                <a:shade val="19216"/>
                <a:invGamma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89089"/>
          <p:cNvSpPr>
            <a:spLocks noGrp="1"/>
          </p:cNvSpPr>
          <p:nvPr>
            <p:ph type="title"/>
          </p:nvPr>
        </p:nvSpPr>
        <p:spPr>
          <a:xfrm>
            <a:off x="1981200" y="-90487"/>
            <a:ext cx="8229600" cy="1143000"/>
          </a:xfrm>
        </p:spPr>
        <p:txBody>
          <a:bodyPr anchor="ctr"/>
          <a:lstStyle/>
          <a:p>
            <a:r>
              <a:rPr lang="zh-CN" altLang="en-US" sz="4000" b="1" dirty="0">
                <a:solidFill>
                  <a:srgbClr val="FF0000"/>
                </a:solidFill>
                <a:ea typeface="华文行楷" pitchFamily="2" charset="-122"/>
              </a:rPr>
              <a:t>三角形构图</a:t>
            </a:r>
          </a:p>
        </p:txBody>
      </p:sp>
      <p:pic>
        <p:nvPicPr>
          <p:cNvPr id="89092" name="图片 89091" descr="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9288" y="981075"/>
            <a:ext cx="2735262" cy="18288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89093" name="图片 89092" descr="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46938" y="981075"/>
            <a:ext cx="2665412" cy="18462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9094" name="图片 89093" descr="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19288" y="4221163"/>
            <a:ext cx="2484437" cy="21478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9095" name="图片 89094" descr="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64425" y="4292600"/>
            <a:ext cx="2447925" cy="20875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9096" name="文本框 89095"/>
          <p:cNvSpPr txBox="1"/>
          <p:nvPr/>
        </p:nvSpPr>
        <p:spPr>
          <a:xfrm>
            <a:off x="1703388" y="2997200"/>
            <a:ext cx="8713787" cy="13106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以三个视觉中心为景物的主要位置，有时是以三点成一面的几何形成安排景物的位置，形成一个稳定的三角形。这种三角形可以是正三角、也可以是斜三角或倒三角。其中斜三角形较为常用，也较为灵活。三角形构图具有安定、均衡、灵活等特点。</a:t>
            </a:r>
          </a:p>
        </p:txBody>
      </p:sp>
    </p:spTree>
  </p:cSld>
  <p:clrMapOvr>
    <a:masterClrMapping/>
  </p:clrMapOvr>
  <p:transition advClick="0" advTm="3000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/>
      <p:bldP spid="8909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90113"/>
          <p:cNvSpPr>
            <a:spLocks noGrp="1"/>
          </p:cNvSpPr>
          <p:nvPr>
            <p:ph type="title"/>
          </p:nvPr>
        </p:nvSpPr>
        <p:spPr>
          <a:xfrm>
            <a:off x="1992313" y="0"/>
            <a:ext cx="8229600" cy="1143000"/>
          </a:xfrm>
        </p:spPr>
        <p:txBody>
          <a:bodyPr anchor="ctr"/>
          <a:lstStyle/>
          <a:p>
            <a:r>
              <a:rPr lang="zh-CN" altLang="en-US" sz="4000" b="1" dirty="0">
                <a:solidFill>
                  <a:srgbClr val="FF0000"/>
                </a:solidFill>
                <a:ea typeface="华文行楷" pitchFamily="2" charset="-122"/>
              </a:rPr>
              <a:t>水平线构图</a:t>
            </a:r>
          </a:p>
        </p:txBody>
      </p:sp>
      <p:pic>
        <p:nvPicPr>
          <p:cNvPr id="90116" name="图片 90115" descr="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1600" y="1125538"/>
            <a:ext cx="2590800" cy="17383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0117" name="图片 90116" descr="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9600" y="1038225"/>
            <a:ext cx="2879725" cy="19589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0118" name="图片 90117" descr="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95550" y="4419600"/>
            <a:ext cx="2797175" cy="21050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0119" name="图片 90118" descr="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51675" y="4314825"/>
            <a:ext cx="2932113" cy="2138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0120" name="文本框 90119"/>
          <p:cNvSpPr txBox="1"/>
          <p:nvPr/>
        </p:nvSpPr>
        <p:spPr>
          <a:xfrm>
            <a:off x="2495550" y="3143250"/>
            <a:ext cx="6769100" cy="10058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具有平静、安宁、舒适、稳定等特点。常用于表现平静如镜的湖面、微波荡漾的水面、一望无际的平川、广阔平坦的原野、辽阔无垠的草原等。</a:t>
            </a:r>
          </a:p>
        </p:txBody>
      </p:sp>
    </p:spTree>
  </p:cSld>
  <p:clrMapOvr>
    <a:masterClrMapping/>
  </p:clrMapOvr>
  <p:transition spd="med" advClick="0" advTm="3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6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7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9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8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9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0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1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1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400" decel="5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400" decel="100000" autoRev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4" grpId="0"/>
      <p:bldP spid="901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6275"/>
                <a:invGamma/>
              </a:schemeClr>
            </a:gs>
            <a:gs pos="50000">
              <a:schemeClr val="bg1"/>
            </a:gs>
            <a:gs pos="100000">
              <a:schemeClr val="bg1">
                <a:gamma/>
                <a:shade val="6275"/>
                <a:invGamma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91137"/>
          <p:cNvSpPr>
            <a:spLocks noGrp="1"/>
          </p:cNvSpPr>
          <p:nvPr>
            <p:ph type="title"/>
          </p:nvPr>
        </p:nvSpPr>
        <p:spPr>
          <a:xfrm>
            <a:off x="1981200" y="53975"/>
            <a:ext cx="8229600" cy="1143000"/>
          </a:xfrm>
        </p:spPr>
        <p:txBody>
          <a:bodyPr anchor="ctr"/>
          <a:lstStyle/>
          <a:p>
            <a:r>
              <a:rPr lang="zh-CN" altLang="en-US" sz="4000" b="1" dirty="0">
                <a:solidFill>
                  <a:srgbClr val="FF0000"/>
                </a:solidFill>
                <a:ea typeface="华文行楷" pitchFamily="2" charset="-122"/>
              </a:rPr>
              <a:t>垂直式构图</a:t>
            </a:r>
          </a:p>
        </p:txBody>
      </p:sp>
      <p:pic>
        <p:nvPicPr>
          <p:cNvPr id="91140" name="图片 91139" descr="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1088" y="1125538"/>
            <a:ext cx="2600325" cy="18669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1141" name="图片 91140" descr="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48525" y="981075"/>
            <a:ext cx="2743200" cy="18097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1142" name="图片 91141" descr="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28850" y="4375150"/>
            <a:ext cx="2714625" cy="17907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1143" name="图片 91142" descr="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04063" y="4459288"/>
            <a:ext cx="3105150" cy="1562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1144" name="文本框 91143"/>
          <p:cNvSpPr txBox="1"/>
          <p:nvPr/>
        </p:nvSpPr>
        <p:spPr>
          <a:xfrm>
            <a:off x="2855913" y="3213100"/>
            <a:ext cx="7056437" cy="10058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000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000" b="1" dirty="0">
                <a:latin typeface="Arial" pitchFamily="34" charset="0"/>
                <a:ea typeface="楷体_GB2312" pitchFamily="49" charset="-122"/>
              </a:rPr>
              <a:t>能充分显示景物的高大和深度。常用于表现万木争荣的森林参天大树、险峻的山石、飞泻的瀑布、摩天大楼，以及竖直线形组成的其他画面。</a:t>
            </a:r>
          </a:p>
        </p:txBody>
      </p:sp>
    </p:spTree>
  </p:cSld>
  <p:clrMapOvr>
    <a:masterClrMapping/>
  </p:clrMapOvr>
  <p:transition spd="med" advClick="0" advTm="3000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1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1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8" grpId="0"/>
      <p:bldP spid="911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chemeClr val="bg1">
                <a:gamma/>
                <a:shade val="6275"/>
                <a:invGamma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92161"/>
          <p:cNvSpPr>
            <a:spLocks noGrp="1"/>
          </p:cNvSpPr>
          <p:nvPr>
            <p:ph type="title"/>
          </p:nvPr>
        </p:nvSpPr>
        <p:spPr>
          <a:xfrm>
            <a:off x="1992313" y="0"/>
            <a:ext cx="8229600" cy="1143000"/>
          </a:xfrm>
        </p:spPr>
        <p:txBody>
          <a:bodyPr anchor="ctr"/>
          <a:lstStyle/>
          <a:p>
            <a:r>
              <a:rPr lang="zh-CN" altLang="en-US" sz="3600" b="1" dirty="0">
                <a:solidFill>
                  <a:srgbClr val="FF0000"/>
                </a:solidFill>
                <a:ea typeface="华文行楷" pitchFamily="2" charset="-122"/>
              </a:rPr>
              <a:t>向心式构图与放射式构图</a:t>
            </a:r>
          </a:p>
        </p:txBody>
      </p:sp>
      <p:pic>
        <p:nvPicPr>
          <p:cNvPr id="92164" name="图片 92163" descr="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4113" y="1282700"/>
            <a:ext cx="2446337" cy="17145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2165" name="图片 92164" descr="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2625" y="1273175"/>
            <a:ext cx="2465388" cy="17240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2166" name="图片 92165" descr="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14575" y="4508500"/>
            <a:ext cx="2628900" cy="19716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2167" name="图片 92166" descr="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77075" y="4508500"/>
            <a:ext cx="2619375" cy="18478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2168" name="文本框 92167"/>
          <p:cNvSpPr txBox="1"/>
          <p:nvPr/>
        </p:nvSpPr>
        <p:spPr>
          <a:xfrm>
            <a:off x="1774825" y="3357563"/>
            <a:ext cx="4465638" cy="9144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b="1" dirty="0">
                <a:latin typeface="Arial" pitchFamily="34" charset="0"/>
                <a:ea typeface="楷体_GB2312" pitchFamily="49" charset="-122"/>
              </a:rPr>
              <a:t>主体处于中心位置的构图形式。具有突出主体的鲜明特点，但有时也可产生压迫中心，局促沉重的感觉。</a:t>
            </a:r>
          </a:p>
        </p:txBody>
      </p:sp>
      <p:sp>
        <p:nvSpPr>
          <p:cNvPr id="92169" name="文本框 92168"/>
          <p:cNvSpPr txBox="1"/>
          <p:nvPr/>
        </p:nvSpPr>
        <p:spPr>
          <a:xfrm>
            <a:off x="6240463" y="3284538"/>
            <a:ext cx="4427537" cy="9144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l">
              <a:spcBef>
                <a:spcPct val="50000"/>
              </a:spcBef>
            </a:pPr>
            <a:r>
              <a:rPr lang="en-US" altLang="zh-CN" b="1" dirty="0"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b="1" dirty="0">
                <a:latin typeface="Arial" pitchFamily="34" charset="0"/>
                <a:ea typeface="楷体_GB2312" pitchFamily="49" charset="-122"/>
              </a:rPr>
              <a:t>以主体为核心的构图形式。常用于需要突出主体而场面又复杂的场合，也用于在较复杂的情况下产生特殊的效果等。</a:t>
            </a:r>
          </a:p>
        </p:txBody>
      </p:sp>
    </p:spTree>
  </p:cSld>
  <p:clrMapOvr>
    <a:masterClrMapping/>
  </p:clrMapOvr>
  <p:transition spd="med" advClick="0" advTm="3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92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92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/>
      <p:bldP spid="92168" grpId="0"/>
      <p:bldP spid="921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charset="0"/>
                <a:ea typeface="黑体" charset="0"/>
              </a:rPr>
              <a:t>前期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微软雅黑" charset="0"/>
                <a:ea typeface="微软雅黑" charset="0"/>
              </a:rPr>
              <a:t>熟悉你的设备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42995" y="929005"/>
            <a:ext cx="7619365" cy="5047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445" y="2052955"/>
            <a:ext cx="10515600" cy="163703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当你决定按下快门的一瞬间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主题</a:t>
            </a:r>
          </a:p>
        </p:txBody>
      </p:sp>
      <p:pic>
        <p:nvPicPr>
          <p:cNvPr id="4" name="图片 3" descr="DSC_0314"/>
          <p:cNvPicPr>
            <a:picLocks noChangeAspect="1"/>
          </p:cNvPicPr>
          <p:nvPr/>
        </p:nvPicPr>
        <p:blipFill>
          <a:blip r:embed="rId2"/>
          <a:srcRect t="25410" b="8534"/>
          <a:stretch>
            <a:fillRect/>
          </a:stretch>
        </p:blipFill>
        <p:spPr>
          <a:xfrm>
            <a:off x="5542280" y="1148715"/>
            <a:ext cx="5054812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色彩</a:t>
            </a:r>
          </a:p>
        </p:txBody>
      </p:sp>
      <p:pic>
        <p:nvPicPr>
          <p:cNvPr id="6" name="图片 5" descr="DSC_0501"/>
          <p:cNvPicPr>
            <a:picLocks noChangeAspect="1"/>
          </p:cNvPicPr>
          <p:nvPr/>
        </p:nvPicPr>
        <p:blipFill>
          <a:blip r:embed="rId2"/>
          <a:srcRect l="16321" r="7317"/>
          <a:stretch>
            <a:fillRect/>
          </a:stretch>
        </p:blipFill>
        <p:spPr>
          <a:xfrm>
            <a:off x="5204460" y="929640"/>
            <a:ext cx="5810554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线条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423" t="279" r="18912" b="-279"/>
          <a:stretch>
            <a:fillRect/>
          </a:stretch>
        </p:blipFill>
        <p:spPr>
          <a:xfrm>
            <a:off x="5259070" y="968375"/>
            <a:ext cx="5313374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0" y="2764155"/>
            <a:ext cx="3893820" cy="1325880"/>
          </a:xfrm>
        </p:spPr>
        <p:txBody>
          <a:bodyPr/>
          <a:lstStyle/>
          <a:p>
            <a:r>
              <a:rPr lang="zh-CN" altLang="en-US"/>
              <a:t>光影</a:t>
            </a:r>
          </a:p>
        </p:txBody>
      </p:sp>
      <p:pic>
        <p:nvPicPr>
          <p:cNvPr id="4" name="图片 3" descr="DSC_0373"/>
          <p:cNvPicPr>
            <a:picLocks noChangeAspect="1"/>
          </p:cNvPicPr>
          <p:nvPr/>
        </p:nvPicPr>
        <p:blipFill>
          <a:blip r:embed="rId2"/>
          <a:srcRect t="13460" b="16520"/>
          <a:stretch>
            <a:fillRect/>
          </a:stretch>
        </p:blipFill>
        <p:spPr>
          <a:xfrm>
            <a:off x="5466080" y="1075055"/>
            <a:ext cx="4768014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1336</Words>
  <Application>Microsoft Office PowerPoint</Application>
  <PresentationFormat>Custom</PresentationFormat>
  <Paragraphs>87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主题</vt:lpstr>
      <vt:lpstr>默认设计模板</vt:lpstr>
      <vt:lpstr>谈谈摄影</vt:lpstr>
      <vt:lpstr>主要议题</vt:lpstr>
      <vt:lpstr>前期</vt:lpstr>
      <vt:lpstr>前期</vt:lpstr>
      <vt:lpstr>中期</vt:lpstr>
      <vt:lpstr>主题</vt:lpstr>
      <vt:lpstr>色彩</vt:lpstr>
      <vt:lpstr>线条</vt:lpstr>
      <vt:lpstr>光影</vt:lpstr>
      <vt:lpstr>角度</vt:lpstr>
      <vt:lpstr>对比</vt:lpstr>
      <vt:lpstr>情感</vt:lpstr>
      <vt:lpstr>构图</vt:lpstr>
      <vt:lpstr>后期</vt:lpstr>
      <vt:lpstr>裁剪</vt:lpstr>
      <vt:lpstr>旋转</vt:lpstr>
      <vt:lpstr>调整（大小，曝光，色彩）</vt:lpstr>
      <vt:lpstr>滤镜</vt:lpstr>
      <vt:lpstr>常用软件</vt:lpstr>
      <vt:lpstr>后后期</vt:lpstr>
      <vt:lpstr>后后期</vt:lpstr>
      <vt:lpstr>附录：常用构图技巧</vt:lpstr>
      <vt:lpstr>‘黄金分割’与‘三分法则’  </vt:lpstr>
      <vt:lpstr>平衡式构图</vt:lpstr>
      <vt:lpstr>变化式构图  </vt:lpstr>
      <vt:lpstr>对称式构图</vt:lpstr>
      <vt:lpstr>S形构图</vt:lpstr>
      <vt:lpstr>对角线构图</vt:lpstr>
      <vt:lpstr>交叉线构图</vt:lpstr>
      <vt:lpstr>斜线式构图</vt:lpstr>
      <vt:lpstr>X形与十字形构图</vt:lpstr>
      <vt:lpstr>三角形构图</vt:lpstr>
      <vt:lpstr>水平线构图</vt:lpstr>
      <vt:lpstr>垂直式构图</vt:lpstr>
      <vt:lpstr>向心式构图与放射式构图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Toby</dc:creator>
  <cp:lastModifiedBy>Qin, Toby [ICG-IT]</cp:lastModifiedBy>
  <cp:revision>20</cp:revision>
  <dcterms:created xsi:type="dcterms:W3CDTF">2015-11-02T12:53:00Z</dcterms:created>
  <dcterms:modified xsi:type="dcterms:W3CDTF">2015-11-04T02:06:47Z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